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9" r:id="rId2"/>
  </p:sldIdLst>
  <p:sldSz cx="12192000" cy="6858000"/>
  <p:notesSz cx="6819900" cy="9918700"/>
  <p:defaultTextStyle>
    <a:defPPr>
      <a:defRPr lang="de-DE"/>
    </a:defPPr>
    <a:lvl1pPr marL="0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aktikant-Hauptamt" initials="PH" lastIdx="2" clrIdx="0">
    <p:extLst>
      <p:ext uri="{19B8F6BF-5375-455C-9EA6-DF929625EA0E}">
        <p15:presenceInfo xmlns:p15="http://schemas.microsoft.com/office/powerpoint/2012/main" userId="S-1-5-21-2325711031-249210756-3382376142-26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8" y="-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55289" cy="497657"/>
          </a:xfrm>
          <a:prstGeom prst="rect">
            <a:avLst/>
          </a:prstGeom>
        </p:spPr>
        <p:txBody>
          <a:bodyPr vert="horz" lIns="91287" tIns="45643" rIns="91287" bIns="4564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034" y="3"/>
            <a:ext cx="2955289" cy="497657"/>
          </a:xfrm>
          <a:prstGeom prst="rect">
            <a:avLst/>
          </a:prstGeom>
        </p:spPr>
        <p:txBody>
          <a:bodyPr vert="horz" lIns="91287" tIns="45643" rIns="91287" bIns="45643" rtlCol="0"/>
          <a:lstStyle>
            <a:lvl1pPr algn="r">
              <a:defRPr sz="1200"/>
            </a:lvl1pPr>
          </a:lstStyle>
          <a:p>
            <a:fld id="{BA9CBFBD-3932-49D4-9708-1A4ECE56FDE7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7" tIns="45643" rIns="91287" bIns="45643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992" y="4773376"/>
            <a:ext cx="5455919" cy="3905488"/>
          </a:xfrm>
          <a:prstGeom prst="rect">
            <a:avLst/>
          </a:prstGeom>
        </p:spPr>
        <p:txBody>
          <a:bodyPr vert="horz" lIns="91287" tIns="45643" rIns="91287" bIns="45643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1044"/>
            <a:ext cx="2955289" cy="497656"/>
          </a:xfrm>
          <a:prstGeom prst="rect">
            <a:avLst/>
          </a:prstGeom>
        </p:spPr>
        <p:txBody>
          <a:bodyPr vert="horz" lIns="91287" tIns="45643" rIns="91287" bIns="4564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034" y="9421044"/>
            <a:ext cx="2955289" cy="497656"/>
          </a:xfrm>
          <a:prstGeom prst="rect">
            <a:avLst/>
          </a:prstGeom>
        </p:spPr>
        <p:txBody>
          <a:bodyPr vert="horz" lIns="91287" tIns="45643" rIns="91287" bIns="45643" rtlCol="0" anchor="b"/>
          <a:lstStyle>
            <a:lvl1pPr algn="r">
              <a:defRPr sz="1200"/>
            </a:lvl1pPr>
          </a:lstStyle>
          <a:p>
            <a:fld id="{27B3682D-5ED1-4BF1-8D4B-33CA65CFD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929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9143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727325" y="922338"/>
            <a:ext cx="4433888" cy="2495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defTabSz="1073483"/>
            <a:fld id="{B32C31BA-67D8-413F-A5DD-028125073D1D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1073483"/>
              <a:t>1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469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42" y="308702"/>
            <a:ext cx="5238312" cy="853352"/>
          </a:xfrm>
        </p:spPr>
        <p:txBody>
          <a:bodyPr rtlCol="0">
            <a:noAutofit/>
          </a:bodyPr>
          <a:lstStyle>
            <a:lvl1pPr>
              <a:defRPr sz="2699" b="1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11418AC-F4BD-479E-B23B-8DB25C916CDA}" type="datetime1">
              <a:rPr lang="de-DE" noProof="0" smtClean="0"/>
              <a:t>23.09.2026</a:t>
            </a:fld>
            <a:endParaRPr lang="de-DE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9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675"/>
              </a:spcBef>
              <a:buNone/>
              <a:defRPr sz="1500" b="1">
                <a:latin typeface="+mj-lt"/>
              </a:defRPr>
            </a:lvl1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6535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42" y="308702"/>
            <a:ext cx="5238312" cy="853352"/>
          </a:xfrm>
        </p:spPr>
        <p:txBody>
          <a:bodyPr rtlCol="0">
            <a:noAutofit/>
          </a:bodyPr>
          <a:lstStyle>
            <a:lvl1pPr>
              <a:defRPr sz="2699" b="1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8CE4CE-7CFB-4FCC-915E-48D5E56154C5}" type="datetime1">
              <a:rPr lang="de-DE" noProof="0" smtClean="0"/>
              <a:t>23.09.2026</a:t>
            </a:fld>
            <a:endParaRPr lang="de-DE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9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675"/>
              </a:spcBef>
              <a:buNone/>
              <a:defRPr sz="1500" b="1">
                <a:latin typeface="+mj-lt"/>
              </a:defRPr>
            </a:lvl1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4" y="1543052"/>
            <a:ext cx="11353799" cy="4733925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66400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2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DC25873-6B44-49AF-9E90-3F29E1EA254A}" type="datetime1">
              <a:rPr lang="de-DE" noProof="0" smtClean="0"/>
              <a:t>23.09.2026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51128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algn="l" defTabSz="68577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3" indent="-171443" algn="l" defTabSz="68577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9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15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1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87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3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59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5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1" indent="-171443" algn="l" defTabSz="68577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3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3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0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5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1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88" algn="l" defTabSz="68577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erader Verbinder 63">
            <a:extLst>
              <a:ext uri="{FF2B5EF4-FFF2-40B4-BE49-F238E27FC236}">
                <a16:creationId xmlns:a16="http://schemas.microsoft.com/office/drawing/2014/main" id="{2EED0ECB-6AE0-456D-A3CC-147E5487F05B}"/>
              </a:ext>
            </a:extLst>
          </p:cNvPr>
          <p:cNvCxnSpPr>
            <a:cxnSpLocks/>
            <a:endCxn id="121" idx="2"/>
          </p:cNvCxnSpPr>
          <p:nvPr/>
        </p:nvCxnSpPr>
        <p:spPr>
          <a:xfrm flipH="1">
            <a:off x="7531995" y="1124491"/>
            <a:ext cx="356" cy="3235137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CF631BA4-8EC0-4C24-8064-283CC104526B}"/>
              </a:ext>
            </a:extLst>
          </p:cNvPr>
          <p:cNvCxnSpPr>
            <a:cxnSpLocks/>
          </p:cNvCxnSpPr>
          <p:nvPr/>
        </p:nvCxnSpPr>
        <p:spPr>
          <a:xfrm>
            <a:off x="9814816" y="1172907"/>
            <a:ext cx="0" cy="205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r Verbinder 91">
            <a:extLst>
              <a:ext uri="{FF2B5EF4-FFF2-40B4-BE49-F238E27FC236}">
                <a16:creationId xmlns:a16="http://schemas.microsoft.com/office/drawing/2014/main" id="{0871C74B-3DAB-415F-8C73-F8738AB911EE}"/>
              </a:ext>
            </a:extLst>
          </p:cNvPr>
          <p:cNvCxnSpPr>
            <a:cxnSpLocks/>
            <a:endCxn id="101" idx="2"/>
          </p:cNvCxnSpPr>
          <p:nvPr/>
        </p:nvCxnSpPr>
        <p:spPr>
          <a:xfrm flipH="1">
            <a:off x="5220168" y="1179308"/>
            <a:ext cx="18352" cy="3616037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71D0CA5A-B37F-45AF-B9BC-EE062CC0C11B}"/>
              </a:ext>
            </a:extLst>
          </p:cNvPr>
          <p:cNvCxnSpPr>
            <a:cxnSpLocks/>
          </p:cNvCxnSpPr>
          <p:nvPr/>
        </p:nvCxnSpPr>
        <p:spPr>
          <a:xfrm flipH="1">
            <a:off x="2934109" y="1177133"/>
            <a:ext cx="4108" cy="53149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DC2289C-E06D-4F42-9504-C59FC2CB9B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9422" y="84024"/>
            <a:ext cx="2793020" cy="255183"/>
          </a:xfrm>
        </p:spPr>
        <p:txBody>
          <a:bodyPr rtlCol="0">
            <a:noAutofit/>
          </a:bodyPr>
          <a:lstStyle/>
          <a:p>
            <a:pPr algn="ctr" rtl="0"/>
            <a:r>
              <a:rPr lang="de-DE" sz="860">
                <a:latin typeface="Arial" panose="020B0604020202020204" pitchFamily="34" charset="0"/>
                <a:cs typeface="Arial" panose="020B0604020202020204" pitchFamily="34" charset="0"/>
              </a:rPr>
              <a:t>     Organigramm </a:t>
            </a:r>
            <a:r>
              <a:rPr lang="de-DE" sz="860" dirty="0">
                <a:latin typeface="Arial" panose="020B0604020202020204" pitchFamily="34" charset="0"/>
                <a:cs typeface="Arial" panose="020B0604020202020204" pitchFamily="34" charset="0"/>
              </a:rPr>
              <a:t>der Stadtverwaltung Tamm</a:t>
            </a:r>
          </a:p>
        </p:txBody>
      </p:sp>
      <p:cxnSp>
        <p:nvCxnSpPr>
          <p:cNvPr id="93" name="Gerader Verbinder 92">
            <a:extLst>
              <a:ext uri="{FF2B5EF4-FFF2-40B4-BE49-F238E27FC236}">
                <a16:creationId xmlns:a16="http://schemas.microsoft.com/office/drawing/2014/main" id="{86B710F8-B395-4DDF-88DA-52D1EAD78B04}"/>
              </a:ext>
            </a:extLst>
          </p:cNvPr>
          <p:cNvCxnSpPr>
            <a:cxnSpLocks/>
          </p:cNvCxnSpPr>
          <p:nvPr/>
        </p:nvCxnSpPr>
        <p:spPr>
          <a:xfrm flipV="1">
            <a:off x="6438490" y="7511724"/>
            <a:ext cx="90641" cy="1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Gerader Verbinder 130">
            <a:extLst>
              <a:ext uri="{FF2B5EF4-FFF2-40B4-BE49-F238E27FC236}">
                <a16:creationId xmlns:a16="http://schemas.microsoft.com/office/drawing/2014/main" id="{5CB36276-7E22-49DD-8502-01EAB754627D}"/>
              </a:ext>
            </a:extLst>
          </p:cNvPr>
          <p:cNvCxnSpPr>
            <a:cxnSpLocks/>
          </p:cNvCxnSpPr>
          <p:nvPr/>
        </p:nvCxnSpPr>
        <p:spPr>
          <a:xfrm>
            <a:off x="13431725" y="5329154"/>
            <a:ext cx="21880" cy="1048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42847227-541B-4F54-B937-CEB2B8428AC2}"/>
              </a:ext>
            </a:extLst>
          </p:cNvPr>
          <p:cNvSpPr/>
          <p:nvPr/>
        </p:nvSpPr>
        <p:spPr>
          <a:xfrm>
            <a:off x="1839029" y="1323966"/>
            <a:ext cx="2223694" cy="54347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/>
            <a:endParaRPr lang="de-DE" sz="1512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BCC04B25-78DA-4CBB-9B78-89E2CD9D3D76}"/>
              </a:ext>
            </a:extLst>
          </p:cNvPr>
          <p:cNvSpPr/>
          <p:nvPr/>
        </p:nvSpPr>
        <p:spPr>
          <a:xfrm>
            <a:off x="6439167" y="1331511"/>
            <a:ext cx="2160000" cy="30868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/>
            <a:endParaRPr lang="de-DE" sz="1512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D8156E93-C45B-451E-9891-1F278770F940}"/>
              </a:ext>
            </a:extLst>
          </p:cNvPr>
          <p:cNvSpPr/>
          <p:nvPr/>
        </p:nvSpPr>
        <p:spPr>
          <a:xfrm>
            <a:off x="4153355" y="1326061"/>
            <a:ext cx="2160000" cy="35713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/>
            <a:endParaRPr lang="de-DE" sz="1512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80384C9E-1F13-4395-9745-C3E1C3746A3B}"/>
              </a:ext>
            </a:extLst>
          </p:cNvPr>
          <p:cNvSpPr/>
          <p:nvPr/>
        </p:nvSpPr>
        <p:spPr>
          <a:xfrm>
            <a:off x="8721015" y="1323339"/>
            <a:ext cx="2160000" cy="21056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/>
            <a:endParaRPr lang="de-DE" sz="1512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55A5070D-3D21-422C-8FBC-1A953B36A2E6}"/>
              </a:ext>
            </a:extLst>
          </p:cNvPr>
          <p:cNvSpPr/>
          <p:nvPr/>
        </p:nvSpPr>
        <p:spPr>
          <a:xfrm>
            <a:off x="1914844" y="1398777"/>
            <a:ext cx="2052000" cy="50451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Haupt-, Personal- u. Ordnungsamt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Frank Burghardt</a:t>
            </a: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AD6C270E-AAE7-4929-A1D0-E54B27DCFE3A}"/>
              </a:ext>
            </a:extLst>
          </p:cNvPr>
          <p:cNvSpPr/>
          <p:nvPr/>
        </p:nvSpPr>
        <p:spPr>
          <a:xfrm>
            <a:off x="4217847" y="1398785"/>
            <a:ext cx="2052000" cy="47769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Kämmerei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Fibi</a:t>
            </a: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Yildiz</a:t>
            </a: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B0740C8C-CCB0-43F9-BA62-FDE7EC100C39}"/>
              </a:ext>
            </a:extLst>
          </p:cNvPr>
          <p:cNvSpPr/>
          <p:nvPr/>
        </p:nvSpPr>
        <p:spPr>
          <a:xfrm>
            <a:off x="6490610" y="1398785"/>
            <a:ext cx="2052000" cy="47769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Bauamt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Irem Bayrak</a:t>
            </a: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80E16A2F-CAD8-44F2-B40B-0404DA4B2CA8}"/>
              </a:ext>
            </a:extLst>
          </p:cNvPr>
          <p:cNvSpPr/>
          <p:nvPr/>
        </p:nvSpPr>
        <p:spPr>
          <a:xfrm>
            <a:off x="8780529" y="1403768"/>
            <a:ext cx="2052000" cy="45447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Amt für Klimaschutz und nachhaltige Stadtentwicklung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Edda Bühler</a:t>
            </a:r>
            <a:endParaRPr lang="de-DE" sz="857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3BDD641A-BC2A-4786-8EF8-2EA9BB377719}"/>
              </a:ext>
            </a:extLst>
          </p:cNvPr>
          <p:cNvSpPr/>
          <p:nvPr/>
        </p:nvSpPr>
        <p:spPr>
          <a:xfrm>
            <a:off x="8323407" y="1326056"/>
            <a:ext cx="128571" cy="4628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/>
            <a:endParaRPr lang="de-DE" sz="1512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B74D887-577E-4667-BD26-F9720EC977B4}"/>
              </a:ext>
            </a:extLst>
          </p:cNvPr>
          <p:cNvSpPr/>
          <p:nvPr/>
        </p:nvSpPr>
        <p:spPr>
          <a:xfrm>
            <a:off x="1908109" y="1974132"/>
            <a:ext cx="2052000" cy="61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Personal, Ausbildung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Marina Schön 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Jennifer Glemser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Melanie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Thambippillai</a:t>
            </a:r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ts val="228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Einrichtung: Sozialstation</a:t>
            </a:r>
            <a:endParaRPr lang="de-DE" sz="650" dirty="0">
              <a:solidFill>
                <a:srgbClr val="8439BD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EF552C98-F143-4871-9429-2DAE3AD34893}"/>
              </a:ext>
            </a:extLst>
          </p:cNvPr>
          <p:cNvSpPr/>
          <p:nvPr/>
        </p:nvSpPr>
        <p:spPr>
          <a:xfrm>
            <a:off x="1914844" y="2689851"/>
            <a:ext cx="2052000" cy="704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Familie u. Bildung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SGL u.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</a:t>
            </a: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Hauptamtsleitung Elisa Heimann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 Büro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Martina Keith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Einrichtungen: Kindertageseinrichtungen, Schulen, Grundschulbetreuung, Jugendpflege</a:t>
            </a: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CA1CB97A-6512-40CC-BB53-6AE5958B14F1}"/>
              </a:ext>
            </a:extLst>
          </p:cNvPr>
          <p:cNvSpPr/>
          <p:nvPr/>
        </p:nvSpPr>
        <p:spPr>
          <a:xfrm>
            <a:off x="1914844" y="3773745"/>
            <a:ext cx="2052000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Einwohnermeldeamt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Iris Schaich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Jessica Poser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Georgios Spanidis (Wohnberechtigungsschein)</a:t>
            </a:r>
          </a:p>
        </p:txBody>
      </p:sp>
      <p:sp>
        <p:nvSpPr>
          <p:cNvPr id="76" name="Rechteck 75">
            <a:extLst>
              <a:ext uri="{FF2B5EF4-FFF2-40B4-BE49-F238E27FC236}">
                <a16:creationId xmlns:a16="http://schemas.microsoft.com/office/drawing/2014/main" id="{4E18D5CC-5CDD-452F-A828-155773B1CC8C}"/>
              </a:ext>
            </a:extLst>
          </p:cNvPr>
          <p:cNvSpPr/>
          <p:nvPr/>
        </p:nvSpPr>
        <p:spPr>
          <a:xfrm>
            <a:off x="6496890" y="3213684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Bauverwaltung, Vorkaufsrecht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SGL Jakob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Zeeh</a:t>
            </a:r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9700630C-7C75-49F6-A975-108FDB03158F}"/>
              </a:ext>
            </a:extLst>
          </p:cNvPr>
          <p:cNvSpPr/>
          <p:nvPr/>
        </p:nvSpPr>
        <p:spPr>
          <a:xfrm>
            <a:off x="6490406" y="2297063"/>
            <a:ext cx="2052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Tiefbau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SGL u.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</a:t>
            </a: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Amtsleiter Patrick Bayer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Cordula Mahnke</a:t>
            </a:r>
            <a:endParaRPr lang="de-DE" sz="650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78" name="Rechteck 77">
            <a:extLst>
              <a:ext uri="{FF2B5EF4-FFF2-40B4-BE49-F238E27FC236}">
                <a16:creationId xmlns:a16="http://schemas.microsoft.com/office/drawing/2014/main" id="{A8D43240-45C4-42DF-913B-E73C1039B116}"/>
              </a:ext>
            </a:extLst>
          </p:cNvPr>
          <p:cNvSpPr/>
          <p:nvPr/>
        </p:nvSpPr>
        <p:spPr>
          <a:xfrm>
            <a:off x="6490406" y="2690911"/>
            <a:ext cx="2052000" cy="4114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Hochbau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Demi Overhage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N.N</a:t>
            </a:r>
            <a:b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Gordana Pendic</a:t>
            </a:r>
          </a:p>
        </p:txBody>
      </p:sp>
      <p:sp>
        <p:nvSpPr>
          <p:cNvPr id="79" name="Rechteck 78">
            <a:extLst>
              <a:ext uri="{FF2B5EF4-FFF2-40B4-BE49-F238E27FC236}">
                <a16:creationId xmlns:a16="http://schemas.microsoft.com/office/drawing/2014/main" id="{3CC68BE1-A9C9-44D0-B7C9-46F9E958F231}"/>
              </a:ext>
            </a:extLst>
          </p:cNvPr>
          <p:cNvSpPr/>
          <p:nvPr/>
        </p:nvSpPr>
        <p:spPr>
          <a:xfrm>
            <a:off x="2989450" y="374623"/>
            <a:ext cx="2160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75218">
              <a:defRPr/>
            </a:pPr>
            <a:r>
              <a:rPr lang="de-DE" sz="64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Stabstelle BM, Kulturbereich, Öffentlichkeitsarbeit, </a:t>
            </a:r>
          </a:p>
          <a:p>
            <a:pPr algn="ctr" defTabSz="1075218">
              <a:defRPr/>
            </a:pPr>
            <a:r>
              <a:rPr lang="de-DE" sz="64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Wirtschaftsförderung, Städtepartnerschaft</a:t>
            </a:r>
          </a:p>
          <a:p>
            <a:pPr algn="ctr" defTabSz="1075218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Judith Reisgys</a:t>
            </a:r>
          </a:p>
        </p:txBody>
      </p:sp>
      <p:sp>
        <p:nvSpPr>
          <p:cNvPr id="80" name="Rechteck 79">
            <a:extLst>
              <a:ext uri="{FF2B5EF4-FFF2-40B4-BE49-F238E27FC236}">
                <a16:creationId xmlns:a16="http://schemas.microsoft.com/office/drawing/2014/main" id="{6AD79151-0D3A-4A2E-8195-700E1FE99733}"/>
              </a:ext>
            </a:extLst>
          </p:cNvPr>
          <p:cNvSpPr/>
          <p:nvPr/>
        </p:nvSpPr>
        <p:spPr>
          <a:xfrm>
            <a:off x="2994967" y="748440"/>
            <a:ext cx="2154216" cy="4155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Hallenmanagement, Veranstaltungsleitung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Sandvoss</a:t>
            </a:r>
          </a:p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Marktmeistererin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 Eberhardt</a:t>
            </a:r>
          </a:p>
        </p:txBody>
      </p:sp>
      <p:sp>
        <p:nvSpPr>
          <p:cNvPr id="81" name="Rechteck 80">
            <a:extLst>
              <a:ext uri="{FF2B5EF4-FFF2-40B4-BE49-F238E27FC236}">
                <a16:creationId xmlns:a16="http://schemas.microsoft.com/office/drawing/2014/main" id="{ED2D36D2-8ACA-4017-8CEF-F56242FD3562}"/>
              </a:ext>
            </a:extLst>
          </p:cNvPr>
          <p:cNvSpPr/>
          <p:nvPr/>
        </p:nvSpPr>
        <p:spPr>
          <a:xfrm>
            <a:off x="7537414" y="347970"/>
            <a:ext cx="2160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Vorzimmer BM, Bürgerbus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Rita Lutz-Zanker</a:t>
            </a:r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7FDAAB01-6764-4401-AC8B-DDDD8F62B181}"/>
              </a:ext>
            </a:extLst>
          </p:cNvPr>
          <p:cNvSpPr/>
          <p:nvPr/>
        </p:nvSpPr>
        <p:spPr>
          <a:xfrm>
            <a:off x="7539930" y="790638"/>
            <a:ext cx="2160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Integrationsbeauftragte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Martina Drost</a:t>
            </a:r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F0A6C20C-4C27-4763-85EB-FCC4B0F7233B}"/>
              </a:ext>
            </a:extLst>
          </p:cNvPr>
          <p:cNvSpPr/>
          <p:nvPr/>
        </p:nvSpPr>
        <p:spPr>
          <a:xfrm>
            <a:off x="8783057" y="2905830"/>
            <a:ext cx="2052000" cy="43753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Stadtwerke Tamm GmbH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Edda Bühler</a:t>
            </a:r>
            <a:endParaRPr lang="de-DE" sz="857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B4E15103-32C9-4B9A-894C-B43E21775442}"/>
              </a:ext>
            </a:extLst>
          </p:cNvPr>
          <p:cNvSpPr/>
          <p:nvPr/>
        </p:nvSpPr>
        <p:spPr>
          <a:xfrm>
            <a:off x="5505086" y="337719"/>
            <a:ext cx="1671429" cy="680397"/>
          </a:xfrm>
          <a:prstGeom prst="rect">
            <a:avLst/>
          </a:prstGeom>
          <a:solidFill>
            <a:srgbClr val="FFCC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Bürgermeister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Bernhard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1F0D09A-42A6-436D-9940-429EAB7BD2AD}"/>
              </a:ext>
            </a:extLst>
          </p:cNvPr>
          <p:cNvSpPr/>
          <p:nvPr/>
        </p:nvSpPr>
        <p:spPr>
          <a:xfrm>
            <a:off x="4210530" y="1981032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</a:t>
            </a: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Amtsleiter, Jahresabschlüsse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</a:t>
            </a: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Amtsleiter Roman Nill</a:t>
            </a:r>
          </a:p>
        </p:txBody>
      </p:sp>
      <p:sp>
        <p:nvSpPr>
          <p:cNvPr id="94" name="Rechteck 93">
            <a:extLst>
              <a:ext uri="{FF2B5EF4-FFF2-40B4-BE49-F238E27FC236}">
                <a16:creationId xmlns:a16="http://schemas.microsoft.com/office/drawing/2014/main" id="{5BE73B8D-5AFA-4A2D-B949-1733976F5930}"/>
              </a:ext>
            </a:extLst>
          </p:cNvPr>
          <p:cNvSpPr/>
          <p:nvPr/>
        </p:nvSpPr>
        <p:spPr>
          <a:xfrm>
            <a:off x="4218308" y="2682939"/>
            <a:ext cx="2052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Hunde-u. Grundsteuer, Abwasser und Wasser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Marion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Röslen</a:t>
            </a:r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80988FB8-A3F6-42A8-BE27-95B2EE679B5F}"/>
              </a:ext>
            </a:extLst>
          </p:cNvPr>
          <p:cNvSpPr/>
          <p:nvPr/>
        </p:nvSpPr>
        <p:spPr>
          <a:xfrm>
            <a:off x="4202258" y="3092304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Buchhaltung, Gewerbesteuer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Kerstin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Alaze</a:t>
            </a:r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D3FE4662-3E59-4E6E-B4CA-D56EFA802F20}"/>
              </a:ext>
            </a:extLst>
          </p:cNvPr>
          <p:cNvSpPr/>
          <p:nvPr/>
        </p:nvSpPr>
        <p:spPr>
          <a:xfrm>
            <a:off x="4194168" y="3450567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Kasse, Kassenleitung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Christine Dölker</a:t>
            </a:r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184D1895-9DA2-43D3-90AC-F33FE512DD9C}"/>
              </a:ext>
            </a:extLst>
          </p:cNvPr>
          <p:cNvSpPr/>
          <p:nvPr/>
        </p:nvSpPr>
        <p:spPr>
          <a:xfrm>
            <a:off x="4202258" y="3799756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Mahnung u. Vollstreckung, </a:t>
            </a:r>
            <a:r>
              <a:rPr lang="de-DE" sz="65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</a:t>
            </a: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Kassenleitung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Claudia Radovan</a:t>
            </a:r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3AFFAAAA-0969-4C0B-B008-D216371CF6A8}"/>
              </a:ext>
            </a:extLst>
          </p:cNvPr>
          <p:cNvSpPr/>
          <p:nvPr/>
        </p:nvSpPr>
        <p:spPr>
          <a:xfrm>
            <a:off x="4210530" y="4148945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Unternehmenssteuer</a:t>
            </a:r>
          </a:p>
          <a:p>
            <a:pPr algn="ctr" defTabSz="768029">
              <a:defRPr/>
            </a:pP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Doeinck</a:t>
            </a: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Michaela</a:t>
            </a:r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9523C49F-81F8-4F51-8F14-3C77E7D7B046}"/>
              </a:ext>
            </a:extLst>
          </p:cNvPr>
          <p:cNvSpPr/>
          <p:nvPr/>
        </p:nvSpPr>
        <p:spPr>
          <a:xfrm>
            <a:off x="4194168" y="4471345"/>
            <a:ext cx="2052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EDV, Feuerwehrwesen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Johannes Bossert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 Mansouri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BB3A320E-A926-46EC-B8D4-340A986C99A3}"/>
              </a:ext>
            </a:extLst>
          </p:cNvPr>
          <p:cNvSpPr txBox="1"/>
          <p:nvPr/>
        </p:nvSpPr>
        <p:spPr>
          <a:xfrm>
            <a:off x="4220411" y="2305367"/>
            <a:ext cx="2052000" cy="3073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 anchorCtr="0">
            <a:spAutoFit/>
          </a:bodyPr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Vorzimmer, Beschaffungen, Vers.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Stephanie Graumann</a:t>
            </a:r>
          </a:p>
        </p:txBody>
      </p:sp>
      <p:sp>
        <p:nvSpPr>
          <p:cNvPr id="104" name="Rechteck 103">
            <a:extLst>
              <a:ext uri="{FF2B5EF4-FFF2-40B4-BE49-F238E27FC236}">
                <a16:creationId xmlns:a16="http://schemas.microsoft.com/office/drawing/2014/main" id="{5CF92EE1-0C0F-414F-8205-43075C652CF9}"/>
              </a:ext>
            </a:extLst>
          </p:cNvPr>
          <p:cNvSpPr/>
          <p:nvPr/>
        </p:nvSpPr>
        <p:spPr>
          <a:xfrm>
            <a:off x="1896659" y="4897421"/>
            <a:ext cx="2052000" cy="34984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85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Sachgebiet Ordnungswesen</a:t>
            </a:r>
          </a:p>
          <a:p>
            <a:pPr algn="ctr" defTabSz="3000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85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 N.</a:t>
            </a:r>
          </a:p>
        </p:txBody>
      </p:sp>
      <p:sp>
        <p:nvSpPr>
          <p:cNvPr id="108" name="Rechteck 107">
            <a:extLst>
              <a:ext uri="{FF2B5EF4-FFF2-40B4-BE49-F238E27FC236}">
                <a16:creationId xmlns:a16="http://schemas.microsoft.com/office/drawing/2014/main" id="{41969543-E53B-4A17-A955-D906EFAC5797}"/>
              </a:ext>
            </a:extLst>
          </p:cNvPr>
          <p:cNvSpPr/>
          <p:nvPr/>
        </p:nvSpPr>
        <p:spPr>
          <a:xfrm>
            <a:off x="8744592" y="1957012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Vorzimmer</a:t>
            </a:r>
          </a:p>
          <a:p>
            <a:pPr algn="ctr" defTabSz="768029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Monika Jacobs</a:t>
            </a:r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BC79D496-09FA-4992-A3CD-EEF9812A968F}"/>
              </a:ext>
            </a:extLst>
          </p:cNvPr>
          <p:cNvSpPr/>
          <p:nvPr/>
        </p:nvSpPr>
        <p:spPr>
          <a:xfrm>
            <a:off x="8775329" y="2279084"/>
            <a:ext cx="2052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Klimaschutzbeauftragte u. Beauftragte für klimaneutrale Stadtverwaltung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N.N</a:t>
            </a:r>
          </a:p>
        </p:txBody>
      </p:sp>
      <p:sp>
        <p:nvSpPr>
          <p:cNvPr id="110" name="Rechteck 109">
            <a:extLst>
              <a:ext uri="{FF2B5EF4-FFF2-40B4-BE49-F238E27FC236}">
                <a16:creationId xmlns:a16="http://schemas.microsoft.com/office/drawing/2014/main" id="{BDF34B82-1ACF-4BDB-B9B8-CD6CD87292C8}"/>
              </a:ext>
            </a:extLst>
          </p:cNvPr>
          <p:cNvSpPr/>
          <p:nvPr/>
        </p:nvSpPr>
        <p:spPr>
          <a:xfrm>
            <a:off x="1914844" y="4306708"/>
            <a:ext cx="2052000" cy="4955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Zentrale Protokollstelle, Amtsblatt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Arno Sauer</a:t>
            </a:r>
          </a:p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Amtsbotendienst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Marcel </a:t>
            </a:r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Boersch</a:t>
            </a:r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Rechteck 110">
            <a:extLst>
              <a:ext uri="{FF2B5EF4-FFF2-40B4-BE49-F238E27FC236}">
                <a16:creationId xmlns:a16="http://schemas.microsoft.com/office/drawing/2014/main" id="{BCA056F2-6AD8-471B-9990-4E7419E358DD}"/>
              </a:ext>
            </a:extLst>
          </p:cNvPr>
          <p:cNvSpPr/>
          <p:nvPr/>
        </p:nvSpPr>
        <p:spPr>
          <a:xfrm>
            <a:off x="1914844" y="3457619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Vereine, Beiträge Kinderbetreuung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Anna Henning</a:t>
            </a:r>
          </a:p>
        </p:txBody>
      </p:sp>
      <p:sp>
        <p:nvSpPr>
          <p:cNvPr id="114" name="Rechteck 113">
            <a:extLst>
              <a:ext uri="{FF2B5EF4-FFF2-40B4-BE49-F238E27FC236}">
                <a16:creationId xmlns:a16="http://schemas.microsoft.com/office/drawing/2014/main" id="{E35BF296-AC36-4490-B3C5-B64AD3D9E38F}"/>
              </a:ext>
            </a:extLst>
          </p:cNvPr>
          <p:cNvSpPr/>
          <p:nvPr/>
        </p:nvSpPr>
        <p:spPr>
          <a:xfrm>
            <a:off x="1908109" y="6086086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Gewerbeamt, Rentenberatung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 Metzger</a:t>
            </a:r>
          </a:p>
        </p:txBody>
      </p:sp>
      <p:sp>
        <p:nvSpPr>
          <p:cNvPr id="115" name="Rechteck 114">
            <a:extLst>
              <a:ext uri="{FF2B5EF4-FFF2-40B4-BE49-F238E27FC236}">
                <a16:creationId xmlns:a16="http://schemas.microsoft.com/office/drawing/2014/main" id="{34DD9BD2-D7D2-44A5-A21D-86DD86A83C3F}"/>
              </a:ext>
            </a:extLst>
          </p:cNvPr>
          <p:cNvSpPr/>
          <p:nvPr/>
        </p:nvSpPr>
        <p:spPr>
          <a:xfrm>
            <a:off x="1896659" y="6435068"/>
            <a:ext cx="2052000" cy="279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Vollzugsdienst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Sven Pflüger</a:t>
            </a:r>
          </a:p>
          <a:p>
            <a:pPr algn="ctr" defTabSz="768029"/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Rechteck 116">
            <a:extLst>
              <a:ext uri="{FF2B5EF4-FFF2-40B4-BE49-F238E27FC236}">
                <a16:creationId xmlns:a16="http://schemas.microsoft.com/office/drawing/2014/main" id="{D19CA2A6-4905-4739-B88B-DE9CE26843EC}"/>
              </a:ext>
            </a:extLst>
          </p:cNvPr>
          <p:cNvSpPr/>
          <p:nvPr/>
        </p:nvSpPr>
        <p:spPr>
          <a:xfrm>
            <a:off x="1896659" y="5346229"/>
            <a:ext cx="2052000" cy="6428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endParaRPr lang="de-DE" sz="6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Standesamt, Friedhof, Sondernutzung 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Marina Vogt</a:t>
            </a:r>
            <a:endParaRPr lang="de-DE" sz="6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Standesamt, Friedhof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Gabriele Raible</a:t>
            </a:r>
          </a:p>
          <a:p>
            <a:pPr algn="ctr" defTabSz="768029"/>
            <a:r>
              <a:rPr lang="de-DE" sz="6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Guisi</a:t>
            </a: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Vogel</a:t>
            </a:r>
          </a:p>
          <a:p>
            <a:pPr algn="ctr" defTabSz="768029"/>
            <a:endParaRPr lang="de-DE" sz="6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Rechteck 117">
            <a:extLst>
              <a:ext uri="{FF2B5EF4-FFF2-40B4-BE49-F238E27FC236}">
                <a16:creationId xmlns:a16="http://schemas.microsoft.com/office/drawing/2014/main" id="{7FE6D4FE-5024-49C3-8707-C0EAFCC15CF3}"/>
              </a:ext>
            </a:extLst>
          </p:cNvPr>
          <p:cNvSpPr/>
          <p:nvPr/>
        </p:nvSpPr>
        <p:spPr>
          <a:xfrm>
            <a:off x="6483810" y="1972432"/>
            <a:ext cx="2052000" cy="25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Vorzimmer</a:t>
            </a: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Sabine Steinle</a:t>
            </a:r>
          </a:p>
        </p:txBody>
      </p:sp>
      <p:sp>
        <p:nvSpPr>
          <p:cNvPr id="119" name="Rechteck 118">
            <a:extLst>
              <a:ext uri="{FF2B5EF4-FFF2-40B4-BE49-F238E27FC236}">
                <a16:creationId xmlns:a16="http://schemas.microsoft.com/office/drawing/2014/main" id="{03897FF0-6F8F-4230-8E68-0BBD39679773}"/>
              </a:ext>
            </a:extLst>
          </p:cNvPr>
          <p:cNvSpPr/>
          <p:nvPr/>
        </p:nvSpPr>
        <p:spPr>
          <a:xfrm>
            <a:off x="6490406" y="3547619"/>
            <a:ext cx="2052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Bauamt, allg. Sachbearbeitung 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 Baumann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Frank Geisler</a:t>
            </a: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14B6FBCC-6FFA-49FF-9FFF-05D94ED40A4C}"/>
              </a:ext>
            </a:extLst>
          </p:cNvPr>
          <p:cNvSpPr/>
          <p:nvPr/>
        </p:nvSpPr>
        <p:spPr>
          <a:xfrm>
            <a:off x="6505995" y="3948199"/>
            <a:ext cx="2052000" cy="4114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Bauhof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Thilo Appel</a:t>
            </a:r>
          </a:p>
          <a:p>
            <a:pPr algn="ctr" defTabSz="768029"/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Wasserwerk</a:t>
            </a:r>
          </a:p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Sönke Nanz</a:t>
            </a: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1A062D6B-68A2-4CD4-BD5F-199807753053}"/>
              </a:ext>
            </a:extLst>
          </p:cNvPr>
          <p:cNvCxnSpPr>
            <a:cxnSpLocks/>
          </p:cNvCxnSpPr>
          <p:nvPr/>
        </p:nvCxnSpPr>
        <p:spPr>
          <a:xfrm flipV="1">
            <a:off x="2922659" y="1183264"/>
            <a:ext cx="6883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6F698201-AF8D-4A97-B880-E9C3DFED3CCE}"/>
              </a:ext>
            </a:extLst>
          </p:cNvPr>
          <p:cNvCxnSpPr>
            <a:cxnSpLocks/>
          </p:cNvCxnSpPr>
          <p:nvPr/>
        </p:nvCxnSpPr>
        <p:spPr>
          <a:xfrm flipV="1">
            <a:off x="5149192" y="581109"/>
            <a:ext cx="3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AE230A02-C803-4F32-BD57-DCE6EDDA7EE3}"/>
              </a:ext>
            </a:extLst>
          </p:cNvPr>
          <p:cNvCxnSpPr>
            <a:cxnSpLocks/>
          </p:cNvCxnSpPr>
          <p:nvPr/>
        </p:nvCxnSpPr>
        <p:spPr>
          <a:xfrm>
            <a:off x="7180625" y="553376"/>
            <a:ext cx="3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78E0DA65-3C91-424B-BF36-0B8CF0731A1A}"/>
              </a:ext>
            </a:extLst>
          </p:cNvPr>
          <p:cNvCxnSpPr>
            <a:cxnSpLocks/>
          </p:cNvCxnSpPr>
          <p:nvPr/>
        </p:nvCxnSpPr>
        <p:spPr>
          <a:xfrm flipH="1">
            <a:off x="7174974" y="916638"/>
            <a:ext cx="3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FCF355DE-F83C-4BFF-802D-A469F0BC2116}"/>
              </a:ext>
            </a:extLst>
          </p:cNvPr>
          <p:cNvCxnSpPr>
            <a:cxnSpLocks/>
            <a:stCxn id="80" idx="0"/>
            <a:endCxn id="80" idx="0"/>
          </p:cNvCxnSpPr>
          <p:nvPr/>
        </p:nvCxnSpPr>
        <p:spPr>
          <a:xfrm>
            <a:off x="4072075" y="748440"/>
            <a:ext cx="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hteck 98">
            <a:extLst>
              <a:ext uri="{FF2B5EF4-FFF2-40B4-BE49-F238E27FC236}">
                <a16:creationId xmlns:a16="http://schemas.microsoft.com/office/drawing/2014/main" id="{DF6D5DB6-08C7-42AD-A87D-11DF4A6ED36D}"/>
              </a:ext>
            </a:extLst>
          </p:cNvPr>
          <p:cNvSpPr/>
          <p:nvPr/>
        </p:nvSpPr>
        <p:spPr>
          <a:xfrm>
            <a:off x="11112256" y="1331511"/>
            <a:ext cx="117685" cy="5114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8029"/>
            <a:endParaRPr lang="de-DE" sz="1512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2050" name="Picture 2" descr="Kunstrasen des VfB Tamm wieder freigegeben - FuPa">
            <a:extLst>
              <a:ext uri="{FF2B5EF4-FFF2-40B4-BE49-F238E27FC236}">
                <a16:creationId xmlns:a16="http://schemas.microsoft.com/office/drawing/2014/main" id="{08664418-BAFE-4E69-B7EE-347DBC3C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927" y="194630"/>
            <a:ext cx="1342095" cy="80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370F86AD-CC8E-4C0F-98CD-FDC214C3C2F1}"/>
              </a:ext>
            </a:extLst>
          </p:cNvPr>
          <p:cNvCxnSpPr>
            <a:cxnSpLocks/>
          </p:cNvCxnSpPr>
          <p:nvPr/>
        </p:nvCxnSpPr>
        <p:spPr>
          <a:xfrm>
            <a:off x="6363742" y="1049697"/>
            <a:ext cx="0" cy="12960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F977F22B-A9E0-413D-A266-445959482B42}"/>
              </a:ext>
            </a:extLst>
          </p:cNvPr>
          <p:cNvCxnSpPr>
            <a:cxnSpLocks/>
          </p:cNvCxnSpPr>
          <p:nvPr/>
        </p:nvCxnSpPr>
        <p:spPr>
          <a:xfrm flipV="1">
            <a:off x="5149183" y="916638"/>
            <a:ext cx="36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2758ED42-59E3-4CAA-8924-2137D0868DFD}"/>
              </a:ext>
            </a:extLst>
          </p:cNvPr>
          <p:cNvCxnSpPr>
            <a:cxnSpLocks/>
          </p:cNvCxnSpPr>
          <p:nvPr/>
        </p:nvCxnSpPr>
        <p:spPr>
          <a:xfrm>
            <a:off x="5299911" y="450767"/>
            <a:ext cx="2092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579829F8-783E-42EF-85A0-612696399224}"/>
              </a:ext>
            </a:extLst>
          </p:cNvPr>
          <p:cNvCxnSpPr>
            <a:cxnSpLocks/>
          </p:cNvCxnSpPr>
          <p:nvPr/>
        </p:nvCxnSpPr>
        <p:spPr>
          <a:xfrm>
            <a:off x="5299274" y="159952"/>
            <a:ext cx="637" cy="3012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Rechteck 83">
            <a:extLst>
              <a:ext uri="{FF2B5EF4-FFF2-40B4-BE49-F238E27FC236}">
                <a16:creationId xmlns:a16="http://schemas.microsoft.com/office/drawing/2014/main" id="{466E7856-A3A8-4AAB-A70D-1D92EF5F8569}"/>
              </a:ext>
            </a:extLst>
          </p:cNvPr>
          <p:cNvSpPr/>
          <p:nvPr/>
        </p:nvSpPr>
        <p:spPr>
          <a:xfrm>
            <a:off x="2989450" y="906"/>
            <a:ext cx="2160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75218">
              <a:defRPr/>
            </a:pPr>
            <a:r>
              <a:rPr lang="de-DE" sz="6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Stadtbücherei</a:t>
            </a:r>
          </a:p>
          <a:p>
            <a:pPr algn="ctr" defTabSz="1075218">
              <a:defRPr/>
            </a:pPr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Stefanie Uhl</a:t>
            </a:r>
          </a:p>
        </p:txBody>
      </p: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BC6D691D-1324-49B4-B7C0-DA63E3E001C5}"/>
              </a:ext>
            </a:extLst>
          </p:cNvPr>
          <p:cNvCxnSpPr>
            <a:cxnSpLocks/>
          </p:cNvCxnSpPr>
          <p:nvPr/>
        </p:nvCxnSpPr>
        <p:spPr>
          <a:xfrm>
            <a:off x="5153212" y="159952"/>
            <a:ext cx="15009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hteck 70">
            <a:extLst>
              <a:ext uri="{FF2B5EF4-FFF2-40B4-BE49-F238E27FC236}">
                <a16:creationId xmlns:a16="http://schemas.microsoft.com/office/drawing/2014/main" id="{D0B35272-CC37-496C-960F-15500CBADD28}"/>
              </a:ext>
            </a:extLst>
          </p:cNvPr>
          <p:cNvSpPr/>
          <p:nvPr/>
        </p:nvSpPr>
        <p:spPr>
          <a:xfrm>
            <a:off x="9814815" y="5861648"/>
            <a:ext cx="1066199" cy="3579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defTabSz="768029"/>
            <a:r>
              <a:rPr lang="de-DE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027806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661_TF56610394_Win32" id="{3C286796-FAB6-446A-98DB-DCFDDD9AB94A}" vid="{802B380C-1B80-40F3-B159-797CDEFD30C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</Words>
  <Application>Microsoft Office PowerPoint</Application>
  <PresentationFormat>Breitbild</PresentationFormat>
  <Paragraphs>99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Avenir Next LT Pro Light</vt:lpstr>
      <vt:lpstr>Calibri</vt:lpstr>
      <vt:lpstr>Speak Pro</vt:lpstr>
      <vt:lpstr>Office-Design</vt:lpstr>
      <vt:lpstr>PowerPoint-Präsentation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 Vorlage</dc:title>
  <dc:subject>Organigramm Vorlage</dc:subject>
  <dc:creator>Sejla Memic</dc:creator>
  <cp:keywords>Organigramm</cp:keywords>
  <dc:description/>
  <cp:lastModifiedBy>Thambippillai, Melanie</cp:lastModifiedBy>
  <cp:revision>97</cp:revision>
  <cp:lastPrinted>2026-09-23T07:41:54Z</cp:lastPrinted>
  <dcterms:created xsi:type="dcterms:W3CDTF">2019-08-09T10:29:09Z</dcterms:created>
  <dcterms:modified xsi:type="dcterms:W3CDTF">2026-09-23T10:57:15Z</dcterms:modified>
  <cp:category>Organigramm Vorlage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24dbb1d-991d-4bbd-aad5-33bac1d8ffaf_Enabled">
    <vt:lpwstr>true</vt:lpwstr>
  </property>
  <property fmtid="{D5CDD505-2E9C-101B-9397-08002B2CF9AE}" pid="3" name="MSIP_Label_924dbb1d-991d-4bbd-aad5-33bac1d8ffaf_SetDate">
    <vt:lpwstr>2024-08-01T13:33:37Z</vt:lpwstr>
  </property>
  <property fmtid="{D5CDD505-2E9C-101B-9397-08002B2CF9AE}" pid="4" name="MSIP_Label_924dbb1d-991d-4bbd-aad5-33bac1d8ffaf_Method">
    <vt:lpwstr>Standard</vt:lpwstr>
  </property>
  <property fmtid="{D5CDD505-2E9C-101B-9397-08002B2CF9AE}" pid="5" name="MSIP_Label_924dbb1d-991d-4bbd-aad5-33bac1d8ffaf_Name">
    <vt:lpwstr>924dbb1d-991d-4bbd-aad5-33bac1d8ffaf</vt:lpwstr>
  </property>
  <property fmtid="{D5CDD505-2E9C-101B-9397-08002B2CF9AE}" pid="6" name="MSIP_Label_924dbb1d-991d-4bbd-aad5-33bac1d8ffaf_SiteId">
    <vt:lpwstr>9652d7c2-1ccf-4940-8151-4a92bd474ed0</vt:lpwstr>
  </property>
  <property fmtid="{D5CDD505-2E9C-101B-9397-08002B2CF9AE}" pid="7" name="MSIP_Label_924dbb1d-991d-4bbd-aad5-33bac1d8ffaf_ActionId">
    <vt:lpwstr>6b509990-07f7-4550-baa0-ae936cd2e867</vt:lpwstr>
  </property>
  <property fmtid="{D5CDD505-2E9C-101B-9397-08002B2CF9AE}" pid="8" name="MSIP_Label_924dbb1d-991d-4bbd-aad5-33bac1d8ffaf_ContentBits">
    <vt:lpwstr>0</vt:lpwstr>
  </property>
</Properties>
</file>